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257" r:id="rId6"/>
    <p:sldId id="260" r:id="rId7"/>
    <p:sldId id="276" r:id="rId8"/>
    <p:sldId id="262" r:id="rId9"/>
    <p:sldId id="263" r:id="rId10"/>
    <p:sldId id="268" r:id="rId11"/>
    <p:sldId id="278" r:id="rId12"/>
    <p:sldId id="269" r:id="rId13"/>
    <p:sldId id="271" r:id="rId14"/>
    <p:sldId id="274" r:id="rId15"/>
    <p:sldId id="279" r:id="rId16"/>
  </p:sldIdLst>
  <p:sldSz cx="12192000" cy="6858000"/>
  <p:notesSz cx="6858000" cy="12192000"/>
  <p:embeddedFontLst>
    <p:embeddedFont>
      <p:font typeface="MiSans" pitchFamily="34" charset="-122"/>
      <p:regular r:id="rId20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  <p:embeddedFont>
      <p:font typeface="等线" panose="02010600030101010101" charset="-122"/>
      <p:regular r:id="rId26"/>
    </p:embeddedFont>
    <p:embeddedFont>
      <p:font typeface="华文行楷" panose="02010800040101010101" charset="-122"/>
      <p:regular r:id="rId27"/>
    </p:embeddedFont>
    <p:embeddedFont>
      <p:font typeface="黑体" panose="02010609060101010101" charset="-122"/>
      <p:regular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image" Target="../media/image7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5.png"/><Relationship Id="rId3" Type="http://schemas.openxmlformats.org/officeDocument/2006/relationships/tags" Target="../tags/tag43.xml"/><Relationship Id="rId21" Type="http://schemas.openxmlformats.org/officeDocument/2006/relationships/notesSlide" Target="../notesSlides/notesSlide10.x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15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image" Target="../media/image14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6.jpeg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8.png"/><Relationship Id="rId16" Type="http://schemas.openxmlformats.org/officeDocument/2006/relationships/image" Target="../media/image12.jpeg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7.jpeg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tags" Target="../tags/tag38.xml"/><Relationship Id="rId4" Type="http://schemas.openxmlformats.org/officeDocument/2006/relationships/image" Target="../media/image14.png"/><Relationship Id="rId3" Type="http://schemas.openxmlformats.org/officeDocument/2006/relationships/tags" Target="../tags/tag37.xml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8.png"/><Relationship Id="rId10" Type="http://schemas.openxmlformats.org/officeDocument/2006/relationships/tags" Target="../tags/tag4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-165100" y="1910080"/>
            <a:ext cx="12522835" cy="2132965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FCF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一叶传承守廉心  实干笃行践初心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5" name="Image 2" descr="https://kimi-img.moonshot.cn/pub/slides/slides_tmpl/image/25-09-05-14:18:18-d2t81alnfo2stf9din6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510" y="4925695"/>
            <a:ext cx="1506855" cy="14490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8-d2t81alnfo2stf9din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40" y="494665"/>
            <a:ext cx="1938655" cy="119507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2724150" y="3270250"/>
            <a:ext cx="10703560" cy="1266190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algn="ctr">
              <a:lnSpc>
                <a:spcPct val="100000"/>
              </a:lnSpc>
            </a:pPr>
            <a:r>
              <a:rPr lang="en-US" sz="4000" dirty="0">
                <a:solidFill>
                  <a:srgbClr val="FCF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——沉浸式廉洁微党课</a:t>
            </a:r>
            <a:endParaRPr lang="en-US" sz="4000" dirty="0">
              <a:solidFill>
                <a:srgbClr val="FCF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42215" y="622972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清廉政绩：扣好人生第一粒扣子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1724660" y="3902075"/>
            <a:ext cx="4662170" cy="139065"/>
          </a:xfrm>
          <a:prstGeom prst="rect">
            <a:avLst/>
          </a:prstGeom>
        </p:spPr>
      </p:pic>
      <p:pic>
        <p:nvPicPr>
          <p:cNvPr id="5" name="Image 2" descr="https://kimi-img.moonshot.cn/pub/slides/slides_tmpl/image/25-09-05-14:18:18-d2t81alnfo2stf9din7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5602605" y="3902075"/>
            <a:ext cx="4662170" cy="139065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9-d2t81atnfo2stf9din8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05122" y="1500823"/>
            <a:ext cx="1141095" cy="1143000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8:19-d2t81atnfo2stf9din8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424012" y="1500823"/>
            <a:ext cx="1141095" cy="1143000"/>
          </a:xfrm>
          <a:prstGeom prst="rect">
            <a:avLst/>
          </a:prstGeom>
        </p:spPr>
      </p:pic>
      <p:pic>
        <p:nvPicPr>
          <p:cNvPr id="8" name="Image 5" descr="https://kimi-img.moonshot.cn/pub/slides/slides_tmpl/image/25-09-05-14:18:19-d2t81atnfo2stf9din8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02592" y="1500823"/>
            <a:ext cx="1141095" cy="1143000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42295" y="774700"/>
            <a:ext cx="679450" cy="246380"/>
          </a:xfrm>
          <a:prstGeom prst="rect">
            <a:avLst/>
          </a:prstGeom>
        </p:spPr>
      </p:pic>
      <p:sp>
        <p:nvSpPr>
          <p:cNvPr id="10" name="Text 1"/>
          <p:cNvSpPr/>
          <p:nvPr>
            <p:custDataLst>
              <p:tags r:id="rId11"/>
            </p:custDataLst>
          </p:nvPr>
        </p:nvSpPr>
        <p:spPr>
          <a:xfrm>
            <a:off x="1930242" y="185705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1" name="Text 2"/>
          <p:cNvSpPr/>
          <p:nvPr>
            <p:custDataLst>
              <p:tags r:id="rId12"/>
            </p:custDataLst>
          </p:nvPr>
        </p:nvSpPr>
        <p:spPr>
          <a:xfrm>
            <a:off x="1057593" y="2661920"/>
            <a:ext cx="22358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青年关键阶段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2" name="Text 3"/>
          <p:cNvSpPr/>
          <p:nvPr>
            <p:custDataLst>
              <p:tags r:id="rId13"/>
            </p:custDataLst>
          </p:nvPr>
        </p:nvSpPr>
        <p:spPr>
          <a:xfrm>
            <a:off x="904875" y="3302635"/>
            <a:ext cx="2541270" cy="1938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青年时期是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价值观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形成的关键阶段，必须从一开始就扣好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廉洁从政的第一粒扣子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。</a:t>
            </a:r>
            <a:endParaRPr 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3" name="Text 4"/>
          <p:cNvSpPr/>
          <p:nvPr>
            <p:custDataLst>
              <p:tags r:id="rId14"/>
            </p:custDataLst>
          </p:nvPr>
        </p:nvSpPr>
        <p:spPr>
          <a:xfrm>
            <a:off x="5749132" y="185705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5"/>
          <p:cNvSpPr/>
          <p:nvPr>
            <p:custDataLst>
              <p:tags r:id="rId15"/>
            </p:custDataLst>
          </p:nvPr>
        </p:nvSpPr>
        <p:spPr>
          <a:xfrm>
            <a:off x="4831398" y="2661920"/>
            <a:ext cx="22358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知敬畏守底线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5" name="Text 6"/>
          <p:cNvSpPr/>
          <p:nvPr>
            <p:custDataLst>
              <p:tags r:id="rId16"/>
            </p:custDataLst>
          </p:nvPr>
        </p:nvSpPr>
        <p:spPr>
          <a:xfrm>
            <a:off x="4678680" y="3302635"/>
            <a:ext cx="2541270" cy="189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学习江春霖泼茶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拒贿精神，知敬畏、存戒惧、守底线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，自觉抵制各种诱惑。</a:t>
            </a:r>
            <a:endParaRPr 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6" name="Text 7"/>
          <p:cNvSpPr/>
          <p:nvPr>
            <p:custDataLst>
              <p:tags r:id="rId17"/>
            </p:custDataLst>
          </p:nvPr>
        </p:nvSpPr>
        <p:spPr>
          <a:xfrm>
            <a:off x="9627712" y="1857058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7" name="Text 8"/>
          <p:cNvSpPr/>
          <p:nvPr>
            <p:custDataLst>
              <p:tags r:id="rId18"/>
            </p:custDataLst>
          </p:nvPr>
        </p:nvSpPr>
        <p:spPr>
          <a:xfrm>
            <a:off x="8768398" y="2675255"/>
            <a:ext cx="22358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清廉品格追求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8" name="Text 9"/>
          <p:cNvSpPr/>
          <p:nvPr>
            <p:custDataLst>
              <p:tags r:id="rId19"/>
            </p:custDataLst>
          </p:nvPr>
        </p:nvSpPr>
        <p:spPr>
          <a:xfrm>
            <a:off x="8615680" y="3315970"/>
            <a:ext cx="2541270" cy="189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清廉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不仅是不贪不腐，更是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精神境界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和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人格追求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，以清正廉洁赢得信任。</a:t>
            </a:r>
            <a:endParaRPr 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9:17-d2t81pdnfo2stf9dine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90" y="1677670"/>
            <a:ext cx="11277600" cy="226123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2215" y="717587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清茶问今古：以廉修身以实建功</a:t>
            </a:r>
            <a:endParaRPr lang="en-US" sz="1600" dirty="0"/>
          </a:p>
        </p:txBody>
      </p:sp>
      <p:pic>
        <p:nvPicPr>
          <p:cNvPr id="5" name="Image 2" descr="https://kimi-img.moonshot.cn/pub/slides/slides_tmpl/image/25-09-05-14:19:18-d2t81plnfo2stf9dinf0.png"/>
          <p:cNvPicPr>
            <a:picLocks noChangeAspect="1"/>
          </p:cNvPicPr>
          <p:nvPr/>
        </p:nvPicPr>
        <p:blipFill>
          <a:blip r:embed="rId4"/>
          <a:srcRect t="17" b="17"/>
          <a:stretch>
            <a:fillRect/>
          </a:stretch>
        </p:blipFill>
        <p:spPr>
          <a:xfrm>
            <a:off x="697230" y="1908175"/>
            <a:ext cx="1916430" cy="191643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9:17-d2t81pdnfo2stf9dine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2290" y="4065905"/>
            <a:ext cx="11277600" cy="242633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9:19-d2t81ptnfo2stf9dinfg.png"/>
          <p:cNvPicPr>
            <a:picLocks noChangeAspect="1"/>
          </p:cNvPicPr>
          <p:nvPr/>
        </p:nvPicPr>
        <p:blipFill>
          <a:blip r:embed="rId5"/>
          <a:srcRect t="17" b="17"/>
          <a:stretch>
            <a:fillRect/>
          </a:stretch>
        </p:blipFill>
        <p:spPr>
          <a:xfrm>
            <a:off x="9662160" y="4276090"/>
            <a:ext cx="1916430" cy="1916430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51841" y="2108329"/>
            <a:ext cx="4331168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茶香廉韵升华</a:t>
            </a:r>
            <a:endParaRPr lang="en-US" sz="2800" b="1" dirty="0">
              <a:solidFill>
                <a:srgbClr val="C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Text 2"/>
          <p:cNvSpPr/>
          <p:nvPr/>
        </p:nvSpPr>
        <p:spPr>
          <a:xfrm>
            <a:off x="3147060" y="2537460"/>
            <a:ext cx="7435850" cy="922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一杯清茶问今古，两袖清风为苍生。梅洋茶</a:t>
            </a:r>
            <a:r>
              <a:rPr 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先苦后甘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，正如廉洁之路</a:t>
            </a:r>
            <a:r>
              <a:rPr 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历经磨砺方得始终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；江春霖铁骨留香，正是正确政绩观最生动的榜样。</a:t>
            </a:r>
            <a:endParaRPr 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0" name="Text 3"/>
          <p:cNvSpPr/>
          <p:nvPr/>
        </p:nvSpPr>
        <p:spPr>
          <a:xfrm>
            <a:off x="1920240" y="4496435"/>
            <a:ext cx="486664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青春使命号召</a:t>
            </a:r>
            <a:endParaRPr lang="en-US" sz="2800" b="1" dirty="0">
              <a:solidFill>
                <a:srgbClr val="C8040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1" name="Text 4"/>
          <p:cNvSpPr/>
          <p:nvPr/>
        </p:nvSpPr>
        <p:spPr>
          <a:xfrm>
            <a:off x="1800225" y="4874895"/>
            <a:ext cx="7435850" cy="1337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以习近平新时代中国特色社会主义思想为指引，</a:t>
            </a:r>
            <a:r>
              <a:rPr 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以廉修身、以实建功、以艺载道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，把正确政绩观</a:t>
            </a:r>
            <a:r>
              <a:rPr 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融入学习实践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，在落实十五五规划、</a:t>
            </a:r>
            <a:r>
              <a:rPr lang="en-US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传承中华优秀传统文化</a:t>
            </a:r>
            <a:r>
              <a:rPr lang="en-US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的征程上书写无愧于时代的青春答卷。</a:t>
            </a:r>
            <a:endParaRPr lang="en-US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-165100" y="1910080"/>
            <a:ext cx="12522835" cy="2132965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algn="ctr">
              <a:lnSpc>
                <a:spcPct val="100000"/>
              </a:lnSpc>
            </a:pPr>
            <a:r>
              <a:rPr lang="en-US" sz="6000" dirty="0">
                <a:solidFill>
                  <a:srgbClr val="FCF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一叶传承守廉心  实干笃行践初心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5" name="Image 2" descr="https://kimi-img.moonshot.cn/pub/slides/slides_tmpl/image/25-09-05-14:18:18-d2t81alnfo2stf9din6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510" y="4925695"/>
            <a:ext cx="1506855" cy="1449070"/>
          </a:xfrm>
          <a:prstGeom prst="rect">
            <a:avLst/>
          </a:prstGeom>
        </p:spPr>
      </p:pic>
      <p:pic>
        <p:nvPicPr>
          <p:cNvPr id="6" name="Image 3" descr="https://kimi-img.moonshot.cn/pub/slides/slides_tmpl/image/25-09-05-14:18:18-d2t81alnfo2stf9din5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5340" y="494665"/>
            <a:ext cx="1938655" cy="1195070"/>
          </a:xfrm>
          <a:prstGeom prst="rect">
            <a:avLst/>
          </a:prstGeom>
        </p:spPr>
      </p:pic>
      <p:sp>
        <p:nvSpPr>
          <p:cNvPr id="11" name="Text 0"/>
          <p:cNvSpPr/>
          <p:nvPr/>
        </p:nvSpPr>
        <p:spPr>
          <a:xfrm>
            <a:off x="438150" y="3270250"/>
            <a:ext cx="10703560" cy="1266190"/>
          </a:xfrm>
          <a:prstGeom prst="rect">
            <a:avLst/>
          </a:prstGeom>
          <a:noFill/>
        </p:spPr>
        <p:txBody>
          <a:bodyPr wrap="square" lIns="99695" tIns="49784" rIns="99695" bIns="49784" rtlCol="0" anchor="t"/>
          <a:lstStyle/>
          <a:p>
            <a:pPr algn="ctr">
              <a:lnSpc>
                <a:spcPct val="100000"/>
              </a:lnSpc>
            </a:pPr>
            <a:r>
              <a:rPr lang="en-US" sz="7200" dirty="0">
                <a:solidFill>
                  <a:srgbClr val="FCF0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感谢大家观看</a:t>
            </a:r>
            <a:endParaRPr lang="en-US" sz="7200" dirty="0">
              <a:solidFill>
                <a:srgbClr val="FCF0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83120" y="700405"/>
            <a:ext cx="819785" cy="459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26540" y="915035"/>
            <a:ext cx="2663825" cy="793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20" y="706755"/>
            <a:ext cx="2692400" cy="49946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6" name="Image 2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805" y="915035"/>
            <a:ext cx="2663825" cy="79375"/>
          </a:xfrm>
          <a:prstGeom prst="rect">
            <a:avLst/>
          </a:prstGeom>
        </p:spPr>
      </p:pic>
      <p:pic>
        <p:nvPicPr>
          <p:cNvPr id="7" name="Image 3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0" y="1985010"/>
            <a:ext cx="3924935" cy="732790"/>
          </a:xfrm>
          <a:prstGeom prst="rect">
            <a:avLst/>
          </a:prstGeom>
        </p:spPr>
      </p:pic>
      <p:pic>
        <p:nvPicPr>
          <p:cNvPr id="8" name="Image 4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317" y="1198880"/>
            <a:ext cx="1141095" cy="1143000"/>
          </a:xfrm>
          <a:prstGeom prst="rect">
            <a:avLst/>
          </a:prstGeom>
        </p:spPr>
      </p:pic>
      <p:pic>
        <p:nvPicPr>
          <p:cNvPr id="9" name="Image 5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1938020"/>
            <a:ext cx="4148455" cy="774700"/>
          </a:xfrm>
          <a:prstGeom prst="rect">
            <a:avLst/>
          </a:prstGeom>
        </p:spPr>
      </p:pic>
      <p:pic>
        <p:nvPicPr>
          <p:cNvPr id="10" name="Image 6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054" y="1198880"/>
            <a:ext cx="1141095" cy="1143000"/>
          </a:xfrm>
          <a:prstGeom prst="rect">
            <a:avLst/>
          </a:prstGeom>
        </p:spPr>
      </p:pic>
      <p:pic>
        <p:nvPicPr>
          <p:cNvPr id="11" name="Image 7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3662045"/>
            <a:ext cx="3924935" cy="732790"/>
          </a:xfrm>
          <a:prstGeom prst="rect">
            <a:avLst/>
          </a:prstGeom>
        </p:spPr>
      </p:pic>
      <p:pic>
        <p:nvPicPr>
          <p:cNvPr id="12" name="Image 8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317" y="2880995"/>
            <a:ext cx="1141095" cy="1143000"/>
          </a:xfrm>
          <a:prstGeom prst="rect">
            <a:avLst/>
          </a:prstGeom>
        </p:spPr>
      </p:pic>
      <p:pic>
        <p:nvPicPr>
          <p:cNvPr id="13" name="Image 9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850" y="3662045"/>
            <a:ext cx="3924935" cy="732790"/>
          </a:xfrm>
          <a:prstGeom prst="rect">
            <a:avLst/>
          </a:prstGeom>
        </p:spPr>
      </p:pic>
      <p:pic>
        <p:nvPicPr>
          <p:cNvPr id="14" name="Image 10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054" y="2880995"/>
            <a:ext cx="1141095" cy="1143000"/>
          </a:xfrm>
          <a:prstGeom prst="rect">
            <a:avLst/>
          </a:prstGeom>
        </p:spPr>
      </p:pic>
      <p:pic>
        <p:nvPicPr>
          <p:cNvPr id="15" name="Image 11" descr="https://kimi-img.moonshot.cn/pub/slides/slides_tmpl/image/25-09-05-14:18:19-d2t81atnfo2stf9din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0" y="5292725"/>
            <a:ext cx="3924935" cy="732790"/>
          </a:xfrm>
          <a:prstGeom prst="rect">
            <a:avLst/>
          </a:prstGeom>
        </p:spPr>
      </p:pic>
      <p:pic>
        <p:nvPicPr>
          <p:cNvPr id="16" name="Image 12" descr="https://kimi-img.moonshot.cn/pub/slides/slides_tmpl/image/25-09-05-14:18:19-d2t81atnfo2stf9din8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317" y="4511675"/>
            <a:ext cx="1141095" cy="1143000"/>
          </a:xfrm>
          <a:prstGeom prst="rect">
            <a:avLst/>
          </a:prstGeom>
        </p:spPr>
      </p:pic>
      <p:pic>
        <p:nvPicPr>
          <p:cNvPr id="17" name="Image 13" descr="https://kimi-img.moonshot.cn/pub/slides/slides_tmpl/image/25-09-05-14:18:19-d2t81atnfo2stf9din8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090" y="4919345"/>
            <a:ext cx="3112770" cy="1098550"/>
          </a:xfrm>
          <a:prstGeom prst="rect">
            <a:avLst/>
          </a:prstGeom>
        </p:spPr>
      </p:pic>
      <p:sp>
        <p:nvSpPr>
          <p:cNvPr id="18" name="Text 2"/>
          <p:cNvSpPr/>
          <p:nvPr/>
        </p:nvSpPr>
        <p:spPr>
          <a:xfrm>
            <a:off x="3109437" y="1555115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9" name="Text 3"/>
          <p:cNvSpPr/>
          <p:nvPr/>
        </p:nvSpPr>
        <p:spPr>
          <a:xfrm>
            <a:off x="1745615" y="2197735"/>
            <a:ext cx="3519805" cy="3067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以茶为媒启新篇</a:t>
            </a:r>
            <a:endParaRPr lang="en-US" sz="1600" dirty="0"/>
          </a:p>
        </p:txBody>
      </p:sp>
      <p:sp>
        <p:nvSpPr>
          <p:cNvPr id="20" name="Text 4"/>
          <p:cNvSpPr/>
          <p:nvPr/>
        </p:nvSpPr>
        <p:spPr>
          <a:xfrm>
            <a:off x="8502174" y="1555115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1" name="Text 5"/>
          <p:cNvSpPr/>
          <p:nvPr/>
        </p:nvSpPr>
        <p:spPr>
          <a:xfrm>
            <a:off x="6814185" y="2192655"/>
            <a:ext cx="4093210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以茶喻廉洁：江春霖与正确的政绩观</a:t>
            </a:r>
            <a:endParaRPr lang="zh-CN" altLang="en-US" sz="2000" dirty="0">
              <a:solidFill>
                <a:srgbClr val="C80405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2" name="Text 6"/>
          <p:cNvSpPr/>
          <p:nvPr/>
        </p:nvSpPr>
        <p:spPr>
          <a:xfrm>
            <a:off x="3109437" y="3237230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3" name="Text 7"/>
          <p:cNvSpPr/>
          <p:nvPr/>
        </p:nvSpPr>
        <p:spPr>
          <a:xfrm>
            <a:off x="1703705" y="3874770"/>
            <a:ext cx="3519805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alt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茶席思政</a:t>
            </a:r>
            <a:r>
              <a:rPr lang="en-US" altLang="zh-CN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</a:t>
            </a: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茶席方寸见大道</a:t>
            </a:r>
            <a:endParaRPr lang="en-US" sz="1600" dirty="0"/>
          </a:p>
        </p:txBody>
      </p:sp>
      <p:sp>
        <p:nvSpPr>
          <p:cNvPr id="24" name="Text 8"/>
          <p:cNvSpPr/>
          <p:nvPr/>
        </p:nvSpPr>
        <p:spPr>
          <a:xfrm>
            <a:off x="8502174" y="3237230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5" name="Text 9"/>
          <p:cNvSpPr/>
          <p:nvPr/>
        </p:nvSpPr>
        <p:spPr>
          <a:xfrm>
            <a:off x="7044055" y="3874770"/>
            <a:ext cx="3519805" cy="3067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青春践行担使命</a:t>
            </a:r>
            <a:endParaRPr lang="en-US" sz="1600" dirty="0"/>
          </a:p>
        </p:txBody>
      </p:sp>
      <p:sp>
        <p:nvSpPr>
          <p:cNvPr id="26" name="Text 10"/>
          <p:cNvSpPr/>
          <p:nvPr/>
        </p:nvSpPr>
        <p:spPr>
          <a:xfrm>
            <a:off x="3109437" y="4867910"/>
            <a:ext cx="490855" cy="4296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EF8E2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7" name="Text 11"/>
          <p:cNvSpPr/>
          <p:nvPr/>
        </p:nvSpPr>
        <p:spPr>
          <a:xfrm>
            <a:off x="1703705" y="5543550"/>
            <a:ext cx="3519805" cy="3067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dirty="0">
                <a:solidFill>
                  <a:srgbClr val="C8040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初心如磐向未来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2215" y="867447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政绩观三问：时代之问与初心之答</a:t>
            </a:r>
            <a:endParaRPr lang="en-US" sz="1600" dirty="0"/>
          </a:p>
        </p:txBody>
      </p:sp>
      <p:sp>
        <p:nvSpPr>
          <p:cNvPr id="5" name="Shape 1"/>
          <p:cNvSpPr/>
          <p:nvPr>
            <p:custDataLst>
              <p:tags r:id="rId3"/>
            </p:custDataLst>
          </p:nvPr>
        </p:nvSpPr>
        <p:spPr>
          <a:xfrm>
            <a:off x="10603506" y="1758731"/>
            <a:ext cx="684530" cy="638765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7" name="Text 3"/>
          <p:cNvSpPr/>
          <p:nvPr>
            <p:custDataLst>
              <p:tags r:id="rId4"/>
            </p:custDataLst>
          </p:nvPr>
        </p:nvSpPr>
        <p:spPr>
          <a:xfrm>
            <a:off x="5575300" y="1774190"/>
            <a:ext cx="4077970" cy="492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rgbClr val="C80405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三个根本问题</a:t>
            </a:r>
            <a:endParaRPr lang="en-US" sz="3200" b="1" dirty="0">
              <a:solidFill>
                <a:srgbClr val="C80405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8" name="Text 4"/>
          <p:cNvSpPr/>
          <p:nvPr>
            <p:custDataLst>
              <p:tags r:id="rId5"/>
            </p:custDataLst>
          </p:nvPr>
        </p:nvSpPr>
        <p:spPr>
          <a:xfrm>
            <a:off x="5443855" y="2266315"/>
            <a:ext cx="5908040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习近平总书记强调，要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解决好政绩为谁而树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、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树什么样的政绩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、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靠什么树政绩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这一根本问题，这是检验党员干部政治立场和党性修养的试金石。</a:t>
            </a:r>
            <a:endParaRPr 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Shape 5"/>
          <p:cNvSpPr/>
          <p:nvPr>
            <p:custDataLst>
              <p:tags r:id="rId6"/>
            </p:custDataLst>
          </p:nvPr>
        </p:nvSpPr>
        <p:spPr>
          <a:xfrm>
            <a:off x="10649861" y="3917731"/>
            <a:ext cx="684530" cy="676910"/>
          </a:xfrm>
          <a:prstGeom prst="rect">
            <a:avLst/>
          </a:prstGeom>
          <a:solidFill>
            <a:srgbClr val="000000">
              <a:alpha val="0"/>
            </a:srgbClr>
          </a:solidFill>
        </p:spPr>
      </p:sp>
      <p:sp>
        <p:nvSpPr>
          <p:cNvPr id="11" name="Text 7"/>
          <p:cNvSpPr/>
          <p:nvPr>
            <p:custDataLst>
              <p:tags r:id="rId7"/>
            </p:custDataLst>
          </p:nvPr>
        </p:nvSpPr>
        <p:spPr>
          <a:xfrm>
            <a:off x="5367020" y="4064635"/>
            <a:ext cx="4077970" cy="4921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3200" b="1" dirty="0">
                <a:solidFill>
                  <a:srgbClr val="C8040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规划实施保障</a:t>
            </a:r>
            <a:endParaRPr lang="en-US" sz="3200" b="1" dirty="0">
              <a:solidFill>
                <a:srgbClr val="C8040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Text 8"/>
          <p:cNvSpPr/>
          <p:nvPr>
            <p:custDataLst>
              <p:tags r:id="rId8"/>
            </p:custDataLst>
          </p:nvPr>
        </p:nvSpPr>
        <p:spPr>
          <a:xfrm>
            <a:off x="5490210" y="4556760"/>
            <a:ext cx="5861685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十五五规划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开局之年，正确政绩观是确保规划实施不偏向、不走样的重要保障，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必须坚持人民至上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，按客观规律办事。</a:t>
            </a:r>
            <a:endParaRPr 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pic>
        <p:nvPicPr>
          <p:cNvPr id="13" name="图片 12" descr="1c73cfc5d0f3b4083933cc66eb5d2441"/>
          <p:cNvPicPr>
            <a:picLocks noChangeAspect="1"/>
          </p:cNvPicPr>
          <p:nvPr/>
        </p:nvPicPr>
        <p:blipFill>
          <a:blip r:embed="rId9"/>
          <a:srcRect r="13000"/>
          <a:stretch>
            <a:fillRect/>
          </a:stretch>
        </p:blipFill>
        <p:spPr>
          <a:xfrm>
            <a:off x="643890" y="1774190"/>
            <a:ext cx="4602480" cy="425894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4:18:25-d2t81cdnfo2stf9din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82995" y="332740"/>
            <a:ext cx="4053840" cy="680085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42215" y="673772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梅洋茶韵：千年贡茶的文化传承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675" y="870585"/>
            <a:ext cx="2663825" cy="7937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994525" y="5969635"/>
            <a:ext cx="2241550" cy="76200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>
            <a:off x="542290" y="2071370"/>
            <a:ext cx="4098290" cy="33229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 梅洋茶是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莆田市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级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非物质文化遗产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，自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唐代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起即为贡茶，历经千年传承。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清代廉吏江春霖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辞官归隐梅洋后，此茶被赋予清廉茶之美誉，成为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廉洁文化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的生动载体，一片茶叶承载着中华优秀传统文化的深厚底蕴与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茶道精神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。</a:t>
            </a:r>
            <a:endParaRPr 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 descr="7e2b5d062386e627f67a96a6dd8ecb66"/>
          <p:cNvPicPr>
            <a:picLocks noChangeAspect="1"/>
          </p:cNvPicPr>
          <p:nvPr/>
        </p:nvPicPr>
        <p:blipFill>
          <a:blip r:embed="rId5"/>
          <a:srcRect l="7228" r="6078"/>
          <a:stretch>
            <a:fillRect/>
          </a:stretch>
        </p:blipFill>
        <p:spPr>
          <a:xfrm>
            <a:off x="5077460" y="1910080"/>
            <a:ext cx="6264910" cy="365633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16" name="Image 2" descr="https://kimi-img.moonshot.cn/pub/slides/slides_tmpl/image/25-09-05-14:18:25-d2t81cdnfo2stf9din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27175" y="520065"/>
            <a:ext cx="4604385" cy="680085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4:18:25-d2t81cdnfo2stf9din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060055" y="902970"/>
            <a:ext cx="2971800" cy="438404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42215" y="673772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梅洋茶韵：千年贡茶的文化传承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0675" y="1050290"/>
            <a:ext cx="2663825" cy="79375"/>
          </a:xfrm>
          <a:prstGeom prst="rect">
            <a:avLst/>
          </a:prstGeom>
        </p:spPr>
      </p:pic>
      <p:pic>
        <p:nvPicPr>
          <p:cNvPr id="9" name="Image 6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402195" y="6392545"/>
            <a:ext cx="2241550" cy="76200"/>
          </a:xfrm>
          <a:prstGeom prst="rect">
            <a:avLst/>
          </a:prstGeom>
        </p:spPr>
      </p:pic>
      <p:sp>
        <p:nvSpPr>
          <p:cNvPr id="11" name="Text 2"/>
          <p:cNvSpPr/>
          <p:nvPr/>
        </p:nvSpPr>
        <p:spPr>
          <a:xfrm>
            <a:off x="7422515" y="4953635"/>
            <a:ext cx="4098290" cy="1014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以江春霖主题创作的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《一叶传承 廉韵茶香》创意茶席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 descr="5706d14290ee2ee3295d5280efe4cce7"/>
          <p:cNvPicPr>
            <a:picLocks noChangeAspect="1"/>
          </p:cNvPicPr>
          <p:nvPr/>
        </p:nvPicPr>
        <p:blipFill>
          <a:blip r:embed="rId5">
            <a:lum contrast="12000"/>
          </a:blip>
          <a:stretch>
            <a:fillRect/>
          </a:stretch>
        </p:blipFill>
        <p:spPr>
          <a:xfrm>
            <a:off x="755650" y="1872615"/>
            <a:ext cx="6147435" cy="4097020"/>
          </a:xfrm>
          <a:prstGeom prst="rect">
            <a:avLst/>
          </a:prstGeom>
        </p:spPr>
      </p:pic>
      <p:pic>
        <p:nvPicPr>
          <p:cNvPr id="15" name="图片 14" descr="f06a81702c0eec968e8aa7f1466db18f"/>
          <p:cNvPicPr>
            <a:picLocks noChangeAspect="1"/>
          </p:cNvPicPr>
          <p:nvPr/>
        </p:nvPicPr>
        <p:blipFill>
          <a:blip r:embed="rId6">
            <a:lum bright="6000" contrast="12000"/>
          </a:blip>
          <a:stretch>
            <a:fillRect/>
          </a:stretch>
        </p:blipFill>
        <p:spPr>
          <a:xfrm>
            <a:off x="7568565" y="1781175"/>
            <a:ext cx="3952240" cy="263398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5990" y="4190365"/>
            <a:ext cx="2451735" cy="217614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6915" y="4189730"/>
            <a:ext cx="2451735" cy="217678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5990" y="1682750"/>
            <a:ext cx="2451735" cy="2255520"/>
          </a:xfrm>
          <a:prstGeom prst="rect">
            <a:avLst/>
          </a:prstGeom>
        </p:spPr>
      </p:pic>
      <p:pic>
        <p:nvPicPr>
          <p:cNvPr id="6" name="Image 4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6915" y="1682750"/>
            <a:ext cx="2451735" cy="2292985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542215" y="760406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江春霖：铁骨御史的廉洁风骨</a:t>
            </a:r>
            <a:endParaRPr lang="en-US" sz="1600" dirty="0"/>
          </a:p>
        </p:txBody>
      </p:sp>
      <p:pic>
        <p:nvPicPr>
          <p:cNvPr id="8" name="Image 5" descr="https://kimi-img.moonshot.cn/pub/slides/slides_tmpl/image/25-09-05-14:18:19-d2t81atnfo2stf9din9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2295" y="843915"/>
            <a:ext cx="679450" cy="246380"/>
          </a:xfrm>
          <a:prstGeom prst="rect">
            <a:avLst/>
          </a:prstGeom>
        </p:spPr>
      </p:pic>
      <p:sp>
        <p:nvSpPr>
          <p:cNvPr id="9" name="Text 1"/>
          <p:cNvSpPr/>
          <p:nvPr>
            <p:custDataLst>
              <p:tags r:id="rId9"/>
            </p:custDataLst>
          </p:nvPr>
        </p:nvSpPr>
        <p:spPr>
          <a:xfrm>
            <a:off x="906205" y="1978876"/>
            <a:ext cx="2073657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A80303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刚正</a:t>
            </a:r>
            <a:r>
              <a:rPr lang="en-US" sz="20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不阿弹</a:t>
            </a:r>
            <a:r>
              <a:rPr lang="en-US" sz="2000" b="1" dirty="0">
                <a:solidFill>
                  <a:srgbClr val="A80303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劾权贵</a:t>
            </a:r>
            <a:endParaRPr 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 2"/>
          <p:cNvSpPr/>
          <p:nvPr>
            <p:custDataLst>
              <p:tags r:id="rId10"/>
            </p:custDataLst>
          </p:nvPr>
        </p:nvSpPr>
        <p:spPr>
          <a:xfrm>
            <a:off x="804205" y="2285950"/>
            <a:ext cx="2278892" cy="161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     </a:t>
            </a:r>
            <a:r>
              <a:rPr 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江春霖任监察御史期间，七次弹劾权贵，不畏强权，以铁骨铮铮捍卫正义。</a:t>
            </a:r>
            <a:endParaRPr lang="en-US" sz="1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 3"/>
          <p:cNvSpPr/>
          <p:nvPr>
            <p:custDataLst>
              <p:tags r:id="rId11"/>
            </p:custDataLst>
          </p:nvPr>
        </p:nvSpPr>
        <p:spPr>
          <a:xfrm>
            <a:off x="3647057" y="1978876"/>
            <a:ext cx="2073657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  <a:buClrTx/>
              <a:buSzTx/>
              <a:buFontTx/>
            </a:pPr>
            <a:r>
              <a:rPr lang="en-US" sz="2000" b="1" dirty="0">
                <a:solidFill>
                  <a:srgbClr val="A80303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泼茶拒贿彰显气节</a:t>
            </a:r>
            <a:endParaRPr lang="en-US" sz="2000" b="1" dirty="0">
              <a:solidFill>
                <a:srgbClr val="A80303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2" name="Text 4"/>
          <p:cNvSpPr/>
          <p:nvPr>
            <p:custDataLst>
              <p:tags r:id="rId12"/>
            </p:custDataLst>
          </p:nvPr>
        </p:nvSpPr>
        <p:spPr>
          <a:xfrm>
            <a:off x="3562202" y="2285950"/>
            <a:ext cx="2278892" cy="16148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面对十箱黄金贿赂，他当场泼茶拒之，以清茶明志，展现清正廉洁的崇高品格。</a:t>
            </a:r>
            <a:endParaRPr lang="en-US" sz="16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3" name="Text 5"/>
          <p:cNvSpPr/>
          <p:nvPr>
            <p:custDataLst>
              <p:tags r:id="rId13"/>
            </p:custDataLst>
          </p:nvPr>
        </p:nvSpPr>
        <p:spPr>
          <a:xfrm>
            <a:off x="1151064" y="4410291"/>
            <a:ext cx="2073657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  <a:buClrTx/>
              <a:buSzTx/>
              <a:buFontTx/>
            </a:pPr>
            <a:r>
              <a:rPr lang="en-US" sz="2000" b="1" dirty="0">
                <a:solidFill>
                  <a:srgbClr val="A80303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归隐造福乡里</a:t>
            </a:r>
            <a:endParaRPr lang="en-US" sz="2000" b="1" dirty="0">
              <a:solidFill>
                <a:srgbClr val="A80303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4" name="Text 6"/>
          <p:cNvSpPr/>
          <p:nvPr>
            <p:custDataLst>
              <p:tags r:id="rId14"/>
            </p:custDataLst>
          </p:nvPr>
        </p:nvSpPr>
        <p:spPr>
          <a:xfrm>
            <a:off x="721360" y="4806315"/>
            <a:ext cx="2458085" cy="1245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辞官归隐梅洋后，不修私宅、不谋私利，一心修桥筑塘、造福乡梓。</a:t>
            </a:r>
            <a:endParaRPr lang="en-US" sz="16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5" name="Text 7"/>
          <p:cNvSpPr/>
          <p:nvPr>
            <p:custDataLst>
              <p:tags r:id="rId15"/>
            </p:custDataLst>
          </p:nvPr>
        </p:nvSpPr>
        <p:spPr>
          <a:xfrm>
            <a:off x="3924937" y="4403306"/>
            <a:ext cx="2073657" cy="3073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  <a:buClrTx/>
              <a:buSzTx/>
              <a:buFontTx/>
            </a:pPr>
            <a:r>
              <a:rPr lang="en-US" sz="2000" b="1" dirty="0">
                <a:solidFill>
                  <a:srgbClr val="A80303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政绩真谛启示</a:t>
            </a:r>
            <a:endParaRPr lang="en-US" sz="2000" b="1" dirty="0">
              <a:solidFill>
                <a:srgbClr val="A80303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6" name="Text 8"/>
          <p:cNvSpPr/>
          <p:nvPr>
            <p:custDataLst>
              <p:tags r:id="rId16"/>
            </p:custDataLst>
          </p:nvPr>
        </p:nvSpPr>
        <p:spPr>
          <a:xfrm>
            <a:off x="3562587" y="4789120"/>
            <a:ext cx="2278892" cy="1245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sz="1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他用一生诠释：真正的政绩是为民实干，真正的风骨是清正廉洁。</a:t>
            </a:r>
            <a:endParaRPr lang="en-US" sz="16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pic>
        <p:nvPicPr>
          <p:cNvPr id="17" name="图片 16" descr="e6f2316854eec5514e475e8c3c9e7b50"/>
          <p:cNvPicPr>
            <a:picLocks noChangeAspect="1"/>
          </p:cNvPicPr>
          <p:nvPr/>
        </p:nvPicPr>
        <p:blipFill>
          <a:blip r:embed="rId17">
            <a:lum bright="6000" contrast="12000"/>
          </a:blip>
          <a:srcRect l="14413" t="11045" r="10201" b="1440"/>
          <a:stretch>
            <a:fillRect/>
          </a:stretch>
        </p:blipFill>
        <p:spPr>
          <a:xfrm>
            <a:off x="6224270" y="1967865"/>
            <a:ext cx="5236210" cy="36131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42570"/>
            <a:ext cx="11669395" cy="637286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31520" y="2858135"/>
            <a:ext cx="3899535" cy="80264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茶道即政道</a:t>
            </a:r>
            <a:endParaRPr lang="zh-CN" altLang="en-US" sz="4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正确政绩观的四维解读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8" name="任意多边形: 形状 21"/>
          <p:cNvSpPr/>
          <p:nvPr>
            <p:custDataLst>
              <p:tags r:id="rId4"/>
            </p:custDataLst>
          </p:nvPr>
        </p:nvSpPr>
        <p:spPr>
          <a:xfrm>
            <a:off x="429260" y="4641215"/>
            <a:ext cx="2654935" cy="1784350"/>
          </a:xfrm>
          <a:prstGeom prst="roundRect">
            <a:avLst>
              <a:gd name="adj" fmla="val 2318"/>
            </a:avLst>
          </a:prstGeom>
          <a:solidFill>
            <a:schemeClr val="bg1"/>
          </a:solidFill>
          <a:ln w="508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81" name="矩形 80"/>
          <p:cNvSpPr/>
          <p:nvPr>
            <p:custDataLst>
              <p:tags r:id="rId5"/>
            </p:custDataLst>
          </p:nvPr>
        </p:nvSpPr>
        <p:spPr>
          <a:xfrm>
            <a:off x="962785" y="4825428"/>
            <a:ext cx="2239039" cy="391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为民之茶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80" name="矩形 79"/>
          <p:cNvSpPr/>
          <p:nvPr>
            <p:custDataLst>
              <p:tags r:id="rId6"/>
            </p:custDataLst>
          </p:nvPr>
        </p:nvSpPr>
        <p:spPr>
          <a:xfrm>
            <a:off x="637665" y="5266658"/>
            <a:ext cx="2239039" cy="919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茶水滋养众生，政绩必须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服务于人民福祉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，以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人民为中心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0" name="任意多边形: 形状 21"/>
          <p:cNvSpPr/>
          <p:nvPr>
            <p:custDataLst>
              <p:tags r:id="rId7"/>
            </p:custDataLst>
          </p:nvPr>
        </p:nvSpPr>
        <p:spPr>
          <a:xfrm>
            <a:off x="9145270" y="4641215"/>
            <a:ext cx="2654935" cy="1784350"/>
          </a:xfrm>
          <a:prstGeom prst="roundRect">
            <a:avLst>
              <a:gd name="adj" fmla="val 2318"/>
            </a:avLst>
          </a:prstGeom>
          <a:solidFill>
            <a:schemeClr val="bg1"/>
          </a:solidFill>
          <a:ln w="508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11" name="矩形 3"/>
          <p:cNvSpPr/>
          <p:nvPr>
            <p:custDataLst>
              <p:tags r:id="rId8"/>
            </p:custDataLst>
          </p:nvPr>
        </p:nvSpPr>
        <p:spPr>
          <a:xfrm>
            <a:off x="9703940" y="4825428"/>
            <a:ext cx="2239039" cy="391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长远之茶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2" name="矩形 4"/>
          <p:cNvSpPr/>
          <p:nvPr>
            <p:custDataLst>
              <p:tags r:id="rId9"/>
            </p:custDataLst>
          </p:nvPr>
        </p:nvSpPr>
        <p:spPr>
          <a:xfrm>
            <a:off x="9353420" y="5266658"/>
            <a:ext cx="2239039" cy="919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茶树扎根沃土生生不息，政绩应当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立足当下、惠及后代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3" name="任意多边形: 形状 21"/>
          <p:cNvSpPr/>
          <p:nvPr>
            <p:custDataLst>
              <p:tags r:id="rId10"/>
            </p:custDataLst>
          </p:nvPr>
        </p:nvSpPr>
        <p:spPr>
          <a:xfrm>
            <a:off x="6256655" y="4620260"/>
            <a:ext cx="2654935" cy="1784350"/>
          </a:xfrm>
          <a:prstGeom prst="roundRect">
            <a:avLst>
              <a:gd name="adj" fmla="val 2318"/>
            </a:avLst>
          </a:prstGeom>
          <a:solidFill>
            <a:schemeClr val="bg1"/>
          </a:solidFill>
          <a:ln w="508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14" name="矩形 16"/>
          <p:cNvSpPr/>
          <p:nvPr>
            <p:custDataLst>
              <p:tags r:id="rId11"/>
            </p:custDataLst>
          </p:nvPr>
        </p:nvSpPr>
        <p:spPr>
          <a:xfrm>
            <a:off x="6790222" y="4825428"/>
            <a:ext cx="2239039" cy="391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务实之茶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15" name="矩形 17"/>
          <p:cNvSpPr/>
          <p:nvPr>
            <p:custDataLst>
              <p:tags r:id="rId12"/>
            </p:custDataLst>
          </p:nvPr>
        </p:nvSpPr>
        <p:spPr>
          <a:xfrm>
            <a:off x="6465102" y="5266658"/>
            <a:ext cx="2239039" cy="919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 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茶叶历经炒制烘焙，政绩需要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真抓实干、脚踏实地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sp>
        <p:nvSpPr>
          <p:cNvPr id="16" name="任意多边形: 形状 21"/>
          <p:cNvSpPr/>
          <p:nvPr>
            <p:custDataLst>
              <p:tags r:id="rId13"/>
            </p:custDataLst>
          </p:nvPr>
        </p:nvSpPr>
        <p:spPr>
          <a:xfrm>
            <a:off x="3343275" y="4620260"/>
            <a:ext cx="2654935" cy="1784350"/>
          </a:xfrm>
          <a:prstGeom prst="roundRect">
            <a:avLst>
              <a:gd name="adj" fmla="val 2318"/>
            </a:avLst>
          </a:prstGeom>
          <a:solidFill>
            <a:schemeClr val="bg1"/>
          </a:solidFill>
          <a:ln w="50800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3876504" y="4825428"/>
            <a:ext cx="2239039" cy="391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+mn-ea"/>
              </a:rPr>
              <a:t>清廉之茶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n-ea"/>
            </a:endParaRPr>
          </a:p>
        </p:txBody>
      </p:sp>
      <p:sp>
        <p:nvSpPr>
          <p:cNvPr id="22" name="矩形 21"/>
          <p:cNvSpPr/>
          <p:nvPr>
            <p:custDataLst>
              <p:tags r:id="rId15"/>
            </p:custDataLst>
          </p:nvPr>
        </p:nvSpPr>
        <p:spPr>
          <a:xfrm>
            <a:off x="3551384" y="5266658"/>
            <a:ext cx="2239039" cy="919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just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   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茶汤清澈透亮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，政绩必须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干干净净、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+mn-ea"/>
                <a:sym typeface="+mn-ea"/>
              </a:rPr>
              <a:t>经得起历史检验。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+mn-ea"/>
              <a:sym typeface="+mn-ea"/>
            </a:endParaRPr>
          </a:p>
        </p:txBody>
      </p:sp>
      <p:pic>
        <p:nvPicPr>
          <p:cNvPr id="17" name="图片 16" descr="5706d14290ee2ee3295d5280efe4cce7"/>
          <p:cNvPicPr>
            <a:picLocks noChangeAspect="1"/>
          </p:cNvPicPr>
          <p:nvPr/>
        </p:nvPicPr>
        <p:blipFill>
          <a:blip r:embed="rId16">
            <a:lum contrast="18000"/>
          </a:blip>
          <a:srcRect t="11670" r="6914" b="2507"/>
          <a:stretch>
            <a:fillRect/>
          </a:stretch>
        </p:blipFill>
        <p:spPr>
          <a:xfrm>
            <a:off x="5097145" y="518160"/>
            <a:ext cx="6285230" cy="3862705"/>
          </a:xfrm>
          <a:prstGeom prst="rect">
            <a:avLst/>
          </a:prstGeom>
        </p:spPr>
      </p:pic>
      <p:pic>
        <p:nvPicPr>
          <p:cNvPr id="18" name="Image 13" descr="https://kimi-img.moonshot.cn/pub/slides/slides_tmpl/image/25-09-05-14:18:19-d2t81atnfo2stf9din80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25220" y="1274445"/>
            <a:ext cx="3112770" cy="1098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42570"/>
            <a:ext cx="11669395" cy="63728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2455" y="1000125"/>
            <a:ext cx="8928100" cy="83312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十五五规划：新时代的使命召唤</a:t>
            </a:r>
            <a:endParaRPr lang="en-US" sz="1600" dirty="0"/>
          </a:p>
        </p:txBody>
      </p:sp>
      <p:sp>
        <p:nvSpPr>
          <p:cNvPr id="5" name="Text 1"/>
          <p:cNvSpPr/>
          <p:nvPr>
            <p:custDataLst>
              <p:tags r:id="rId3"/>
            </p:custDataLst>
          </p:nvPr>
        </p:nvSpPr>
        <p:spPr>
          <a:xfrm>
            <a:off x="1108710" y="2330450"/>
            <a:ext cx="267462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规划战略部署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6" name="Text 2"/>
          <p:cNvSpPr/>
          <p:nvPr>
            <p:custDataLst>
              <p:tags r:id="rId4"/>
            </p:custDataLst>
          </p:nvPr>
        </p:nvSpPr>
        <p:spPr>
          <a:xfrm>
            <a:off x="858520" y="3076864"/>
            <a:ext cx="2759258" cy="3400127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十五五规划纲要对高质量发展、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文化传承、民生福祉、绿色发展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作出全面部署，强调坚持人民至上，把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为民造福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作为最大政绩。</a:t>
            </a:r>
            <a:endParaRPr 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7" name="Text 3"/>
          <p:cNvSpPr/>
          <p:nvPr>
            <p:custDataLst>
              <p:tags r:id="rId5"/>
            </p:custDataLst>
          </p:nvPr>
        </p:nvSpPr>
        <p:spPr>
          <a:xfrm>
            <a:off x="8751570" y="2330450"/>
            <a:ext cx="2674620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政绩观关键作用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8" name="Text 4"/>
          <p:cNvSpPr/>
          <p:nvPr>
            <p:custDataLst>
              <p:tags r:id="rId6"/>
            </p:custDataLst>
          </p:nvPr>
        </p:nvSpPr>
        <p:spPr>
          <a:xfrm>
            <a:off x="8493760" y="3025775"/>
            <a:ext cx="2906395" cy="340042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   规划从制定到实施系于政绩观这一根本，最终成效取决于是否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坚守初心、坚持为民、从实际出发</a:t>
            </a:r>
            <a:r>
              <a:rPr lang="en-US" sz="20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，青年党员必须以正确政绩观指引成长。</a:t>
            </a:r>
            <a:endParaRPr lang="en-US" sz="2000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pic>
        <p:nvPicPr>
          <p:cNvPr id="4" name="图片 3" descr="b9c43555e702f0fa565648f37d1da19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3424" b="27274"/>
          <a:stretch>
            <a:fillRect/>
          </a:stretch>
        </p:blipFill>
        <p:spPr>
          <a:xfrm>
            <a:off x="4079875" y="1945640"/>
            <a:ext cx="3919855" cy="43307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4:18:18-d2t81alnfo2stf9din50.png"/>
          <p:cNvPicPr>
            <a:picLocks noChangeAspect="1"/>
          </p:cNvPicPr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261303" y="259715"/>
            <a:ext cx="11669395" cy="637286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835" y="1931035"/>
            <a:ext cx="3169920" cy="37719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42215" y="789616"/>
            <a:ext cx="8152877" cy="833184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algn="just">
              <a:lnSpc>
                <a:spcPct val="100000"/>
              </a:lnSpc>
            </a:pPr>
            <a:r>
              <a:rPr lang="en-US" sz="3600" b="1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为民政绩：专业服务赋能乡村振兴</a:t>
            </a:r>
            <a:endParaRPr lang="en-US" sz="1600" dirty="0"/>
          </a:p>
        </p:txBody>
      </p:sp>
      <p:pic>
        <p:nvPicPr>
          <p:cNvPr id="6" name="Image 3" descr="https://kimi-img.moonshot.cn/pub/slides/slides_tmpl/image/25-09-05-14:19:26-d2t81rlnfo2stf9dinh0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324350" y="1924685"/>
            <a:ext cx="3169920" cy="3797935"/>
          </a:xfrm>
          <a:prstGeom prst="rect">
            <a:avLst/>
          </a:prstGeom>
        </p:spPr>
      </p:pic>
      <p:pic>
        <p:nvPicPr>
          <p:cNvPr id="7" name="Image 4" descr="https://kimi-img.moonshot.cn/pub/slides/slides_tmpl/image/25-09-05-14:18:18-d2t81alnfo2stf9din7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4590" y="949960"/>
            <a:ext cx="2663825" cy="79375"/>
          </a:xfrm>
          <a:prstGeom prst="rect">
            <a:avLst/>
          </a:prstGeom>
        </p:spPr>
      </p:pic>
      <p:sp>
        <p:nvSpPr>
          <p:cNvPr id="8" name="Text 1"/>
          <p:cNvSpPr/>
          <p:nvPr>
            <p:custDataLst>
              <p:tags r:id="rId7"/>
            </p:custDataLst>
          </p:nvPr>
        </p:nvSpPr>
        <p:spPr>
          <a:xfrm>
            <a:off x="1160145" y="2237105"/>
            <a:ext cx="255206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专业特长发挥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9" name="Text 2"/>
          <p:cNvSpPr/>
          <p:nvPr>
            <p:custDataLst>
              <p:tags r:id="rId8"/>
            </p:custDataLst>
          </p:nvPr>
        </p:nvSpPr>
        <p:spPr>
          <a:xfrm>
            <a:off x="1087755" y="3065145"/>
            <a:ext cx="2632075" cy="1938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工艺美术专业党员应发挥设计优势，服务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非遗活化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乡村振兴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。</a:t>
            </a:r>
            <a:endParaRPr 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0" name="Text 3"/>
          <p:cNvSpPr/>
          <p:nvPr>
            <p:custDataLst>
              <p:tags r:id="rId9"/>
            </p:custDataLst>
          </p:nvPr>
        </p:nvSpPr>
        <p:spPr>
          <a:xfrm>
            <a:off x="4645660" y="2230755"/>
            <a:ext cx="255206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文化传承创新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1" name="Text 4"/>
          <p:cNvSpPr/>
          <p:nvPr>
            <p:custDataLst>
              <p:tags r:id="rId10"/>
            </p:custDataLst>
          </p:nvPr>
        </p:nvSpPr>
        <p:spPr>
          <a:xfrm>
            <a:off x="4573270" y="3058478"/>
            <a:ext cx="2624455" cy="1938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参与梅洋茶等非遗项目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保护传承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与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创新设计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，</a:t>
            </a:r>
            <a:r>
              <a:rPr lang="en-US" sz="2000" b="1" dirty="0">
                <a:solidFill>
                  <a:srgbClr val="C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转化文化资源</a:t>
            </a: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为发展动能。</a:t>
            </a:r>
            <a:endParaRPr 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2" name="Text 5"/>
          <p:cNvSpPr/>
          <p:nvPr/>
        </p:nvSpPr>
        <p:spPr>
          <a:xfrm>
            <a:off x="8695055" y="3774440"/>
            <a:ext cx="2451735" cy="4305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MiSans" pitchFamily="34" charset="-120"/>
              </a:rPr>
              <a:t>群众评判标准</a:t>
            </a:r>
            <a:endParaRPr 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MiSans" pitchFamily="34" charset="-120"/>
            </a:endParaRPr>
          </a:p>
        </p:txBody>
      </p:sp>
      <p:sp>
        <p:nvSpPr>
          <p:cNvPr id="13" name="Text 6"/>
          <p:cNvSpPr/>
          <p:nvPr/>
        </p:nvSpPr>
        <p:spPr>
          <a:xfrm>
            <a:off x="8098790" y="4391660"/>
            <a:ext cx="3253105" cy="1476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457200" algn="just" fontAlgn="auto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业绩好不好由群众评判，多做得人心、暖人心、稳人心的事。</a:t>
            </a:r>
            <a:endParaRPr lang="en-US" sz="2000" dirty="0">
              <a:solidFill>
                <a:srgbClr val="00000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pic>
        <p:nvPicPr>
          <p:cNvPr id="17" name="Image 13" descr="https://kimi-img.moonshot.cn/pub/slides/slides_tmpl/image/25-09-05-14:18:19-d2t81atnfo2stf9din8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9125" y="2074545"/>
            <a:ext cx="3112770" cy="10985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10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1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2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3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4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5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6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7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8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427_1*a*1"/>
  <p:tag name="KSO_WM_TEMPLATE_CATEGORY" val="custom"/>
  <p:tag name="KSO_WM_TEMPLATE_INDEX" val="20234427"/>
  <p:tag name="KSO_WM_UNIT_LAYERLEVEL" val="1"/>
  <p:tag name="KSO_WM_TAG_VERSION" val="3.0"/>
  <p:tag name="KSO_WM_BEAUTIFY_FLAG" val="#wm#"/>
  <p:tag name="KSO_WM_UNIT_TEXT_TYPE" val="1"/>
  <p:tag name="KSO_WM_UNIT_PRESET_TEXT" val="单击此处添加&#13;标题内容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5692_3*l_h_i*1_1_1"/>
  <p:tag name="KSO_WM_TEMPLATE_CATEGORY" val="diagram"/>
  <p:tag name="KSO_WM_TEMPLATE_INDEX" val="2023569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solid&quot;:{&quot;brightness&quot;:0.4000000059604645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4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5692_3*l_h_a*1_1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5692_3*l_h_f*1_1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的发布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235692_3*l_h_i*1_4_1"/>
  <p:tag name="KSO_WM_TEMPLATE_CATEGORY" val="diagram"/>
  <p:tag name="KSO_WM_TEMPLATE_INDEX" val="2023569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solid&quot;:{&quot;brightness&quot;:0.4000000059604645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4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4_1"/>
  <p:tag name="KSO_WM_UNIT_ID" val="diagram20235692_3*l_h_a*1_4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4_1"/>
  <p:tag name="KSO_WM_UNIT_ID" val="diagram20235692_3*l_h_f*1_4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正文具体内容，请言简意赅地阐述你的观点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5692_3*l_h_i*1_3_1"/>
  <p:tag name="KSO_WM_TEMPLATE_CATEGORY" val="diagram"/>
  <p:tag name="KSO_WM_TEMPLATE_INDEX" val="2023569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solid&quot;:{&quot;brightness&quot;:0.4000000059604645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4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5692_3*l_h_a*1_3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5692_3*l_h_f*1_3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输入你的正文，文字是您思想的提炼，为了最终演示的发布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5692_3*l_h_i*1_2_1"/>
  <p:tag name="KSO_WM_TEMPLATE_CATEGORY" val="diagram"/>
  <p:tag name="KSO_WM_TEMPLATE_INDEX" val="20235692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solid&quot;:{&quot;brightness&quot;:0.4000000059604645,&quot;colorType&quot;:1,&quot;foreColorIndex&quot;:5,&quot;transparency&quot;:0.899999976158142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0.4"/>
  <p:tag name="KSO_WM_UNIT_LINE_FORE_SCHEMECOLOR_INDEX" val="-2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5692_3*l_h_a*1_2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DIAGRAM_VERSION" val="3"/>
  <p:tag name="KSO_WM_DIAGRAM_COLOR_TRICK" val="1"/>
  <p:tag name="KSO_WM_DIAGRAM_COLOR_TEXT_CAN_REMOVE" val="n"/>
  <p:tag name="KSO_WM_UNIT_PRESET_TEXT" val="单击添加标题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5692_3*l_h_f*1_2_1"/>
  <p:tag name="KSO_WM_TEMPLATE_CATEGORY" val="diagram"/>
  <p:tag name="KSO_WM_TEMPLATE_INDEX" val="20235692"/>
  <p:tag name="KSO_WM_UNIT_LAYERLEVEL" val="1_1_1"/>
  <p:tag name="KSO_WM_TAG_VERSION" val="3.0"/>
  <p:tag name="KSO_WM_UNIT_TEXT_FILL_FORE_SCHEMECOLOR_INDEX_BRIGHTNESS" val="0.15"/>
  <p:tag name="KSO_WM_DIAGRAM_GROUP_CODE" val="l1-1"/>
  <p:tag name="KSO_WM_DIAGRAM_MAX_ITEMCNT" val="4"/>
  <p:tag name="KSO_WM_DIAGRAM_MIN_ITEMCNT" val="2"/>
  <p:tag name="KSO_WM_DIAGRAM_VIRTUALLY_FRAME" val="{&quot;height&quot;:163.15,&quot;left&quot;:33.8,&quot;top&quot;:360.6,&quot;width&quot;:906.59205729166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DIAGRAM_VERSION" val="3"/>
  <p:tag name="KSO_WM_DIAGRAM_COLOR_TRICK" val="1"/>
  <p:tag name="KSO_WM_DIAGRAM_COLOR_TEXT_CAN_REMOVE" val="n"/>
  <p:tag name="KSO_WM_UNIT_PRESET_TEXT" val="单击此处添加正文具体内容，请言简意赅地阐述你的观点。"/>
  <p:tag name="KSO_WM_UNIT_LINE_FORE_SCHEMECOLOR_INDEX" val="-2"/>
  <p:tag name="KSO_WM_UNIT_TEXT_FILL_FORE_SCHEMECOLOR_INDEX" val="1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DIAGRAM_VIRTUALLY_FRAME" val="{&quot;height&quot;:391.05,&quot;left&quot;:67.6,&quot;top&quot;:145.7,&quot;width&quot;:838.1}"/>
</p:tagLst>
</file>

<file path=ppt/tags/tag33.xml><?xml version="1.0" encoding="utf-8"?>
<p:tagLst xmlns:p="http://schemas.openxmlformats.org/presentationml/2006/main">
  <p:tag name="KSO_WM_DIAGRAM_VIRTUALLY_FRAME" val="{&quot;height&quot;:391.05,&quot;left&quot;:67.6,&quot;top&quot;:145.7,&quot;width&quot;:838.1}"/>
</p:tagLst>
</file>

<file path=ppt/tags/tag34.xml><?xml version="1.0" encoding="utf-8"?>
<p:tagLst xmlns:p="http://schemas.openxmlformats.org/presentationml/2006/main">
  <p:tag name="KSO_WM_DIAGRAM_VIRTUALLY_FRAME" val="{&quot;height&quot;:391.05,&quot;left&quot;:67.6,&quot;top&quot;:145.7,&quot;width&quot;:838.1}"/>
</p:tagLst>
</file>

<file path=ppt/tags/tag35.xml><?xml version="1.0" encoding="utf-8"?>
<p:tagLst xmlns:p="http://schemas.openxmlformats.org/presentationml/2006/main">
  <p:tag name="KSO_WM_DIAGRAM_VIRTUALLY_FRAME" val="{&quot;height&quot;:391.05,&quot;left&quot;:67.6,&quot;top&quot;:145.7,&quot;width&quot;:838.1}"/>
</p:tagLst>
</file>

<file path=ppt/tags/tag36.xml><?xml version="1.0" encoding="utf-8"?>
<p:tagLst xmlns:p="http://schemas.openxmlformats.org/presentationml/2006/main">
  <p:tag name="KSO_WM_DIAGRAM_VIRTUALLY_FRAME" val="{&quot;height&quot;:391.05,&quot;left&quot;:67.6,&quot;top&quot;:145.7,&quot;width&quot;:838.1}"/>
</p:tagLst>
</file>

<file path=ppt/tags/tag37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38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39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4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40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41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42.xml><?xml version="1.0" encoding="utf-8"?>
<p:tagLst xmlns:p="http://schemas.openxmlformats.org/presentationml/2006/main">
  <p:tag name="KSO_WM_DIAGRAM_VIRTUALLY_FRAME" val="{&quot;height&quot;:329.5,&quot;left&quot;:66.05,&quot;top&quot;:151.55,&quot;width&quot;:524.05}"/>
</p:tagLst>
</file>

<file path=ppt/tags/tag43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4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5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6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7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8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49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50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1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2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3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4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5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56.xml><?xml version="1.0" encoding="utf-8"?>
<p:tagLst xmlns:p="http://schemas.openxmlformats.org/presentationml/2006/main">
  <p:tag name="KSO_WM_DIAGRAM_VIRTUALLY_FRAME" val="{&quot;height&quot;:378.09996062992127,&quot;left&quot;:71.25,&quot;top&quot;:118.17503937007874,&quot;width&quot;:807.25}"/>
</p:tagLst>
</file>

<file path=ppt/tags/tag6.xml><?xml version="1.0" encoding="utf-8"?>
<p:tagLst xmlns:p="http://schemas.openxmlformats.org/presentationml/2006/main">
  <p:tag name="KSO_WM_DIAGRAM_VIRTUALLY_FRAME" val="{&quot;height&quot;:336.56724409448816,&quot;left&quot;:422.6,&quot;top&quot;:138.48275590551182,&quot;width&quot;:471.25}"/>
</p:tagLst>
</file>

<file path=ppt/tags/tag7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8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ags/tag9.xml><?xml version="1.0" encoding="utf-8"?>
<p:tagLst xmlns:p="http://schemas.openxmlformats.org/presentationml/2006/main">
  <p:tag name="KSO_WM_DIAGRAM_VIRTUALLY_FRAME" val="{&quot;height&quot;:431.85,&quot;left&quot;:55.2,&quot;top&quot;:132.5,&quot;width&quot;:852.7802362204724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F26E"/>
      </a:accent1>
      <a:accent2>
        <a:srgbClr val="F9DB6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F26E"/>
      </a:accent1>
      <a:accent2>
        <a:srgbClr val="F9DB6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AF26E"/>
      </a:accent1>
      <a:accent2>
        <a:srgbClr val="F9DB6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1318</Words>
  <Application>WPS 演示</Application>
  <PresentationFormat>On-screen Show (16:9)</PresentationFormat>
  <Paragraphs>142</Paragraphs>
  <Slides>12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DejaVu Sans</vt:lpstr>
      <vt:lpstr>华文行楷</vt:lpstr>
      <vt:lpstr>汉仪行楷简</vt:lpstr>
      <vt:lpstr>MiSans</vt:lpstr>
      <vt:lpstr>国标仿宋</vt:lpstr>
      <vt:lpstr>MiSans</vt:lpstr>
      <vt:lpstr>黑体</vt:lpstr>
      <vt:lpstr>微软雅黑</vt:lpstr>
      <vt:lpstr>方正黑体_GBK</vt:lpstr>
      <vt:lpstr>宋体</vt:lpstr>
      <vt:lpstr>Arial Unicode MS</vt:lpstr>
      <vt:lpstr>Calibri</vt:lpstr>
      <vt:lpstr>等线</vt:lpstr>
      <vt:lpstr>方正书宋_GBK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一叶传承守廉心 实干笃行践初心</dc:title>
  <dc:creator>Kimi</dc:creator>
  <dc:subject>一叶传承守廉心 实干笃行践初心</dc:subject>
  <cp:lastModifiedBy>秋香</cp:lastModifiedBy>
  <cp:revision>3</cp:revision>
  <dcterms:created xsi:type="dcterms:W3CDTF">2026-04-22T08:08:17Z</dcterms:created>
  <dcterms:modified xsi:type="dcterms:W3CDTF">2026-04-22T08:08:17Z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{"Label":"一叶传承守廉心 实干笃行践初心","ContentProducer":"001191110108MACG2KBH8F10000","ProduceID":"19d9f084-ef92-8d46-8000-000072f5bc45","ReservedCode1":"","ContentPropagator":"001191110108MACG2KBH8F20000","PropagateID":"19d9f084-ef92-8d46-8000-000072f5bc45","ReservedCode2":""}</vt:lpwstr>
  </property>
  <property fmtid="{D5CDD505-2E9C-101B-9397-08002B2CF9AE}" pid="3" name="KSOProductBuildVer">
    <vt:lpwstr>2052-12.1.2.24720</vt:lpwstr>
  </property>
  <property fmtid="{D5CDD505-2E9C-101B-9397-08002B2CF9AE}" pid="4" name="ICV">
    <vt:lpwstr>53ADFECA5CF68119F181E8696FAA9F77_43</vt:lpwstr>
  </property>
</Properties>
</file>